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60" r:id="rId2"/>
    <p:sldId id="264" r:id="rId3"/>
    <p:sldId id="257" r:id="rId4"/>
    <p:sldId id="263" r:id="rId5"/>
    <p:sldId id="261" r:id="rId6"/>
    <p:sldId id="259" r:id="rId7"/>
    <p:sldId id="266" r:id="rId8"/>
    <p:sldId id="265" r:id="rId9"/>
    <p:sldId id="267" r:id="rId10"/>
    <p:sldId id="269" r:id="rId11"/>
    <p:sldId id="271"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AC0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573" autoAdjust="0"/>
    <p:restoredTop sz="94638" autoAdjust="0"/>
  </p:normalViewPr>
  <p:slideViewPr>
    <p:cSldViewPr snapToGrid="0">
      <p:cViewPr varScale="1">
        <p:scale>
          <a:sx n="61" d="100"/>
          <a:sy n="61" d="100"/>
        </p:scale>
        <p:origin x="78"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da-DK" smtClean="0"/>
              <a:t>Klik for at redigere i master</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pPr/>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Vertical Text Placeholder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5F4E5243-F52A-4D37-9694-EB26C6C31910}" type="datetime1">
              <a:rPr lang="en-US" smtClean="0"/>
              <a:pPr/>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da-DK" smtClean="0"/>
              <a:t>Klik for at redigere i master</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3A77B6E1-634A-48DC-9E8B-D894023267EF}" type="datetime1">
              <a:rPr lang="en-US" smtClean="0"/>
              <a:pPr/>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7B2D3E9E-A95C-48F2-B4BF-A71542E0BE9A}" type="datetime1">
              <a:rPr lang="en-US" smtClean="0"/>
              <a:pPr/>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da-DK" smtClean="0"/>
              <a:t>Klik for at redigere i master</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A50F84E2-2D7A-43CF-AC90-352A289A783A}" type="datetime1">
              <a:rPr lang="en-US" smtClean="0"/>
              <a:pPr/>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pPr/>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845127" y="2507550"/>
            <a:ext cx="5156200" cy="36805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6172200" y="2507550"/>
            <a:ext cx="5181601" cy="36805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7" name="Date Placeholder 6"/>
          <p:cNvSpPr>
            <a:spLocks noGrp="1"/>
          </p:cNvSpPr>
          <p:nvPr>
            <p:ph type="dt" sz="half" idx="10"/>
          </p:nvPr>
        </p:nvSpPr>
        <p:spPr/>
        <p:txBody>
          <a:bodyPr/>
          <a:lstStyle/>
          <a:p>
            <a:fld id="{CE1DA07A-9201-4B4B-BAF2-015AFA30F520}" type="datetime1">
              <a:rPr lang="en-US" smtClean="0"/>
              <a:pPr/>
              <a:t>11/23/2015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a:p>
        </p:txBody>
      </p:sp>
      <p:sp>
        <p:nvSpPr>
          <p:cNvPr id="10" name="Title 9"/>
          <p:cNvSpPr>
            <a:spLocks noGrp="1"/>
          </p:cNvSpPr>
          <p:nvPr>
            <p:ph type="title"/>
          </p:nvPr>
        </p:nvSpPr>
        <p:spPr/>
        <p:txBody>
          <a:bodyPr/>
          <a:lstStyle/>
          <a:p>
            <a:r>
              <a:rPr lang="da-DK" smtClean="0"/>
              <a:t>Klik for at redigere i master</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smtClean="0"/>
              <a:pPr/>
              <a:t>11/23/2015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‹nr.›</a:t>
            </a:fld>
            <a:endParaRPr lang="en-US"/>
          </a:p>
        </p:txBody>
      </p:sp>
      <p:sp>
        <p:nvSpPr>
          <p:cNvPr id="6" name="Title 5"/>
          <p:cNvSpPr>
            <a:spLocks noGrp="1"/>
          </p:cNvSpPr>
          <p:nvPr>
            <p:ph type="title"/>
          </p:nvPr>
        </p:nvSpPr>
        <p:spPr/>
        <p:txBody>
          <a:bodyPr/>
          <a:lstStyle/>
          <a:p>
            <a:r>
              <a:rPr lang="da-DK" smtClean="0"/>
              <a:t>Klik for at redigere i master</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smtClean="0"/>
              <a:pPr/>
              <a:t>11/23/2015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da-DK" smtClean="0"/>
              <a:t>Klik for at redigere i master</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AF6E2C9B-5FA2-460D-9BE7-B0812FC2A6FF}" type="datetime1">
              <a:rPr lang="en-US" smtClean="0"/>
              <a:pPr/>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da-DK" smtClean="0"/>
              <a:t>Klik for at redigere i master</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1D374940-A916-4C8B-9648-02A2D3898F9E}" type="datetime1">
              <a:rPr lang="en-US" smtClean="0"/>
              <a:pPr/>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da-DK" smtClean="0"/>
              <a:t>Klik for at redigere i master</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smtClean="0"/>
              <a:pPr/>
              <a:t>11/23/2015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pic>
        <p:nvPicPr>
          <p:cNvPr id="17410" name="Picture 2" descr="http://www.jyllands-posten.dk/pictures/NICA_Billede__free_/article8010536.ece/ALTERNATES/h-free/OK-flygtning-Tyrkiet"/>
          <p:cNvPicPr>
            <a:picLocks noChangeAspect="1" noChangeArrowheads="1"/>
          </p:cNvPicPr>
          <p:nvPr/>
        </p:nvPicPr>
        <p:blipFill>
          <a:blip r:embed="rId2" cstate="print"/>
          <a:srcRect/>
          <a:stretch>
            <a:fillRect/>
          </a:stretch>
        </p:blipFill>
        <p:spPr bwMode="auto">
          <a:xfrm>
            <a:off x="0" y="1"/>
            <a:ext cx="12192000" cy="7299433"/>
          </a:xfrm>
          <a:prstGeom prst="rect">
            <a:avLst/>
          </a:prstGeom>
          <a:noFill/>
        </p:spPr>
      </p:pic>
      <p:sp>
        <p:nvSpPr>
          <p:cNvPr id="5" name="Tekstboks 4"/>
          <p:cNvSpPr txBox="1"/>
          <p:nvPr/>
        </p:nvSpPr>
        <p:spPr>
          <a:xfrm>
            <a:off x="0" y="589444"/>
            <a:ext cx="21286111" cy="646331"/>
          </a:xfrm>
          <a:prstGeom prst="rect">
            <a:avLst/>
          </a:prstGeom>
          <a:noFill/>
        </p:spPr>
        <p:txBody>
          <a:bodyPr wrap="square" rtlCol="0">
            <a:spAutoFit/>
          </a:bodyPr>
          <a:lstStyle/>
          <a:p>
            <a:r>
              <a:rPr lang="da-DK" sz="3600" b="1" dirty="0" smtClean="0"/>
              <a:t>MODTAGELSE AF FLYGTNINGEBØRN I DAGPLEJEN ODSHERRED</a:t>
            </a:r>
            <a:endParaRPr lang="da-DK" sz="3600" b="1" dirty="0"/>
          </a:p>
        </p:txBody>
      </p:sp>
      <p:pic>
        <p:nvPicPr>
          <p:cNvPr id="6" name="Picture 2" descr="dagplejen.odsherred.d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304" y="1420009"/>
            <a:ext cx="4908064" cy="1624405"/>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8487784" y="6508376"/>
            <a:ext cx="3040448" cy="369332"/>
          </a:xfrm>
          <a:prstGeom prst="rect">
            <a:avLst/>
          </a:prstGeom>
          <a:noFill/>
        </p:spPr>
        <p:txBody>
          <a:bodyPr wrap="none" rtlCol="0">
            <a:spAutoFit/>
          </a:bodyPr>
          <a:lstStyle/>
          <a:p>
            <a:r>
              <a:rPr lang="da-DK" dirty="0" smtClean="0">
                <a:solidFill>
                  <a:schemeClr val="bg1"/>
                </a:solidFill>
              </a:rPr>
              <a:t>Dagplejepædagog Tina Veron</a:t>
            </a:r>
            <a:endParaRPr lang="da-DK"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45127" y="318461"/>
            <a:ext cx="10515600" cy="1431509"/>
          </a:xfrm>
        </p:spPr>
        <p:txBody>
          <a:bodyPr/>
          <a:lstStyle/>
          <a:p>
            <a:r>
              <a:rPr lang="da-DK" b="1" dirty="0" smtClean="0"/>
              <a:t>Ingen er anderledes, men vi er alle forskellige.</a:t>
            </a:r>
            <a:r>
              <a:rPr lang="da-DK" b="1" i="1" dirty="0" smtClean="0"/>
              <a:t/>
            </a:r>
            <a:br>
              <a:rPr lang="da-DK" b="1" i="1" dirty="0" smtClean="0"/>
            </a:br>
            <a:endParaRPr lang="da-DK" b="1" i="1" dirty="0"/>
          </a:p>
        </p:txBody>
      </p:sp>
      <p:pic>
        <p:nvPicPr>
          <p:cNvPr id="28678" name="Picture 6" descr="Billedresultat for glade flygtninge"/>
          <p:cNvPicPr>
            <a:picLocks noChangeAspect="1" noChangeArrowheads="1"/>
          </p:cNvPicPr>
          <p:nvPr/>
        </p:nvPicPr>
        <p:blipFill>
          <a:blip r:embed="rId2" cstate="print"/>
          <a:srcRect/>
          <a:stretch>
            <a:fillRect/>
          </a:stretch>
        </p:blipFill>
        <p:spPr bwMode="auto">
          <a:xfrm>
            <a:off x="6026150" y="1446191"/>
            <a:ext cx="5921210" cy="5233737"/>
          </a:xfrm>
          <a:prstGeom prst="rect">
            <a:avLst/>
          </a:prstGeom>
          <a:noFill/>
        </p:spPr>
      </p:pic>
      <p:pic>
        <p:nvPicPr>
          <p:cNvPr id="14" name="Pladsholder til indhold 13"/>
          <p:cNvPicPr>
            <a:picLocks noGrp="1" noChangeAspect="1"/>
          </p:cNvPicPr>
          <p:nvPr>
            <p:ph sz="half" idx="1"/>
          </p:nvPr>
        </p:nvPicPr>
        <p:blipFill>
          <a:blip r:embed="rId3"/>
          <a:stretch>
            <a:fillRect/>
          </a:stretch>
        </p:blipFill>
        <p:spPr>
          <a:xfrm>
            <a:off x="844550" y="2072163"/>
            <a:ext cx="5181600" cy="3981795"/>
          </a:xfrm>
          <a:prstGeom prst="rect">
            <a:avLst/>
          </a:prstGeom>
        </p:spPr>
      </p:pic>
      <p:pic>
        <p:nvPicPr>
          <p:cNvPr id="15" name="Billede 14"/>
          <p:cNvPicPr>
            <a:picLocks noChangeAspect="1"/>
          </p:cNvPicPr>
          <p:nvPr/>
        </p:nvPicPr>
        <p:blipFill>
          <a:blip r:embed="rId4"/>
          <a:stretch>
            <a:fillRect/>
          </a:stretch>
        </p:blipFill>
        <p:spPr>
          <a:xfrm>
            <a:off x="4146331" y="2333298"/>
            <a:ext cx="2853559" cy="74097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45127" y="365760"/>
            <a:ext cx="10515600" cy="785123"/>
          </a:xfrm>
        </p:spPr>
        <p:txBody>
          <a:bodyPr>
            <a:normAutofit fontScale="90000"/>
          </a:bodyPr>
          <a:lstStyle/>
          <a:p>
            <a:r>
              <a:rPr lang="da-DK" b="1" dirty="0"/>
              <a:t>Gode råd fra flygtningefamilier til </a:t>
            </a:r>
            <a:r>
              <a:rPr lang="da-DK" b="1" dirty="0" smtClean="0"/>
              <a:t>de professionelle</a:t>
            </a:r>
            <a:r>
              <a:rPr lang="da-DK" dirty="0"/>
              <a:t/>
            </a:r>
            <a:br>
              <a:rPr lang="da-DK" dirty="0"/>
            </a:br>
            <a:endParaRPr lang="da-DK" dirty="0"/>
          </a:p>
        </p:txBody>
      </p:sp>
      <p:sp>
        <p:nvSpPr>
          <p:cNvPr id="6" name="Pladsholder til indhold 5"/>
          <p:cNvSpPr>
            <a:spLocks noGrp="1"/>
          </p:cNvSpPr>
          <p:nvPr>
            <p:ph idx="1"/>
          </p:nvPr>
        </p:nvSpPr>
        <p:spPr>
          <a:xfrm>
            <a:off x="845127" y="930165"/>
            <a:ext cx="10515600" cy="5754413"/>
          </a:xfrm>
        </p:spPr>
        <p:txBody>
          <a:bodyPr>
            <a:normAutofit fontScale="77500" lnSpcReduction="20000"/>
          </a:bodyPr>
          <a:lstStyle/>
          <a:p>
            <a:pPr marL="0" indent="0">
              <a:buNone/>
            </a:pPr>
            <a:r>
              <a:rPr lang="da-DK" sz="3400" dirty="0" smtClean="0"/>
              <a:t>• </a:t>
            </a:r>
            <a:r>
              <a:rPr lang="da-DK" sz="3400" dirty="0"/>
              <a:t>Giv jer tid til at </a:t>
            </a:r>
            <a:r>
              <a:rPr lang="da-DK" sz="3400" dirty="0" smtClean="0"/>
              <a:t>lytte</a:t>
            </a:r>
          </a:p>
          <a:p>
            <a:pPr marL="0" indent="0">
              <a:buNone/>
            </a:pPr>
            <a:r>
              <a:rPr lang="da-DK" sz="3400" dirty="0" smtClean="0"/>
              <a:t>• </a:t>
            </a:r>
            <a:r>
              <a:rPr lang="da-DK" sz="3400" dirty="0"/>
              <a:t>Lyt til de vaner forældrene har omkring barnet og tag</a:t>
            </a:r>
          </a:p>
          <a:p>
            <a:pPr marL="0" indent="0">
              <a:buNone/>
            </a:pPr>
            <a:r>
              <a:rPr lang="da-DK" sz="3400" dirty="0"/>
              <a:t>dem alvorligt</a:t>
            </a:r>
          </a:p>
          <a:p>
            <a:pPr marL="0" indent="0">
              <a:buNone/>
            </a:pPr>
            <a:r>
              <a:rPr lang="da-DK" sz="3400" dirty="0"/>
              <a:t>• Husk at det er et meget følsomt emne (børnene) og at</a:t>
            </a:r>
          </a:p>
          <a:p>
            <a:pPr marL="0" indent="0">
              <a:buNone/>
            </a:pPr>
            <a:r>
              <a:rPr lang="da-DK" sz="3400" dirty="0"/>
              <a:t>forældrene vil være meget sensitive</a:t>
            </a:r>
          </a:p>
          <a:p>
            <a:pPr marL="0" indent="0">
              <a:buNone/>
            </a:pPr>
            <a:r>
              <a:rPr lang="da-DK" sz="3400" dirty="0"/>
              <a:t>• Brug en god tolk</a:t>
            </a:r>
          </a:p>
          <a:p>
            <a:pPr marL="0" indent="0">
              <a:buNone/>
            </a:pPr>
            <a:r>
              <a:rPr lang="da-DK" sz="3400" dirty="0"/>
              <a:t>• Hvis der sker misforståelser eller det på anden måde</a:t>
            </a:r>
          </a:p>
          <a:p>
            <a:pPr marL="0" indent="0">
              <a:buNone/>
            </a:pPr>
            <a:r>
              <a:rPr lang="da-DK" sz="3400" dirty="0"/>
              <a:t>er svært at forstå hinanden, brug da en 3. person til</a:t>
            </a:r>
          </a:p>
          <a:p>
            <a:pPr marL="0" indent="0">
              <a:buNone/>
            </a:pPr>
            <a:r>
              <a:rPr lang="da-DK" sz="3400" dirty="0"/>
              <a:t>samtalerne</a:t>
            </a:r>
          </a:p>
          <a:p>
            <a:pPr marL="0" indent="0">
              <a:buNone/>
            </a:pPr>
            <a:r>
              <a:rPr lang="da-DK" sz="3400" dirty="0"/>
              <a:t>• De fleste er meget taknemmelige over den hjælp de</a:t>
            </a:r>
          </a:p>
          <a:p>
            <a:pPr marL="0" indent="0">
              <a:buNone/>
            </a:pPr>
            <a:r>
              <a:rPr lang="da-DK" sz="3400" dirty="0" smtClean="0"/>
              <a:t>kan </a:t>
            </a:r>
            <a:r>
              <a:rPr lang="da-DK" sz="3400" dirty="0"/>
              <a:t>få i Danmark, men de skal kunne se at det er en</a:t>
            </a:r>
          </a:p>
          <a:p>
            <a:pPr marL="0" indent="0">
              <a:buNone/>
            </a:pPr>
            <a:r>
              <a:rPr lang="da-DK" sz="3400" dirty="0"/>
              <a:t>hjælp! </a:t>
            </a:r>
            <a:endParaRPr lang="da-DK" sz="3400" dirty="0" smtClean="0"/>
          </a:p>
          <a:p>
            <a:r>
              <a:rPr lang="da-DK" dirty="0" smtClean="0">
                <a:solidFill>
                  <a:srgbClr val="00B050"/>
                </a:solidFill>
              </a:rPr>
              <a:t>https</a:t>
            </a:r>
            <a:r>
              <a:rPr lang="da-DK" dirty="0">
                <a:solidFill>
                  <a:srgbClr val="00B050"/>
                </a:solidFill>
              </a:rPr>
              <a:t>://flygtning.dk/fileadmin/uploads/pdf/Saadan_hjaelper_vi_PDF/CUF_PDF/undervisning__PDF/Nana.ESPE.TINGBJERg.pdf</a:t>
            </a:r>
          </a:p>
          <a:p>
            <a:endParaRPr lang="da-DK" dirty="0"/>
          </a:p>
        </p:txBody>
      </p:sp>
    </p:spTree>
    <p:extLst>
      <p:ext uri="{BB962C8B-B14F-4D97-AF65-F5344CB8AC3E}">
        <p14:creationId xmlns:p14="http://schemas.microsoft.com/office/powerpoint/2010/main" val="1916173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865" y="365760"/>
            <a:ext cx="11035862" cy="974309"/>
          </a:xfrm>
        </p:spPr>
        <p:txBody>
          <a:bodyPr>
            <a:normAutofit/>
          </a:bodyPr>
          <a:lstStyle/>
          <a:p>
            <a:r>
              <a:rPr lang="da-DK" sz="4800" b="1" dirty="0" smtClean="0"/>
              <a:t>Flygtningebørn i DK 2015</a:t>
            </a:r>
            <a:endParaRPr lang="da-DK" sz="4800" b="1" dirty="0"/>
          </a:p>
        </p:txBody>
      </p:sp>
      <p:sp>
        <p:nvSpPr>
          <p:cNvPr id="3" name="Pladsholder til indhold 2"/>
          <p:cNvSpPr>
            <a:spLocks noGrp="1"/>
          </p:cNvSpPr>
          <p:nvPr>
            <p:ph idx="1"/>
          </p:nvPr>
        </p:nvSpPr>
        <p:spPr>
          <a:xfrm>
            <a:off x="324865" y="1340070"/>
            <a:ext cx="11035862" cy="5076496"/>
          </a:xfrm>
        </p:spPr>
        <p:txBody>
          <a:bodyPr>
            <a:normAutofit fontScale="40000" lnSpcReduction="20000"/>
          </a:bodyPr>
          <a:lstStyle/>
          <a:p>
            <a:endParaRPr lang="da-DK" sz="3000" dirty="0" smtClean="0"/>
          </a:p>
          <a:p>
            <a:r>
              <a:rPr lang="da-DK" sz="5900" dirty="0" smtClean="0"/>
              <a:t>44% af alle flygtninge er børn</a:t>
            </a:r>
          </a:p>
          <a:p>
            <a:pPr marL="0" indent="0">
              <a:buNone/>
            </a:pPr>
            <a:endParaRPr lang="da-DK" sz="5900" dirty="0" smtClean="0"/>
          </a:p>
          <a:p>
            <a:r>
              <a:rPr lang="da-DK" sz="5900" dirty="0" smtClean="0"/>
              <a:t>Første halvår 2015  - 3.383 børn</a:t>
            </a:r>
          </a:p>
          <a:p>
            <a:endParaRPr lang="da-DK" sz="5900" dirty="0" smtClean="0"/>
          </a:p>
          <a:p>
            <a:r>
              <a:rPr lang="da-DK" sz="5900" dirty="0" smtClean="0"/>
              <a:t>Tredobling siden 2013</a:t>
            </a:r>
          </a:p>
          <a:p>
            <a:r>
              <a:rPr lang="da-DK" sz="5900" dirty="0" smtClean="0"/>
              <a:t> </a:t>
            </a:r>
          </a:p>
          <a:p>
            <a:r>
              <a:rPr lang="da-DK" sz="5900" dirty="0" smtClean="0"/>
              <a:t>Under det halve i samme periode 2014.</a:t>
            </a:r>
          </a:p>
          <a:p>
            <a:pPr marL="0" indent="0">
              <a:buNone/>
            </a:pPr>
            <a:endParaRPr lang="da-DK" sz="5900" dirty="0" smtClean="0"/>
          </a:p>
          <a:p>
            <a:r>
              <a:rPr lang="da-DK" sz="5900" dirty="0" smtClean="0"/>
              <a:t>Flygtningebørn der kræver plads i daginstitution. </a:t>
            </a:r>
          </a:p>
          <a:p>
            <a:pPr lvl="1"/>
            <a:r>
              <a:rPr lang="da-DK" sz="5900" dirty="0" smtClean="0"/>
              <a:t>2318 børn i 2015/190 børn i 2006</a:t>
            </a:r>
          </a:p>
          <a:p>
            <a:pPr marL="457200" lvl="1" indent="0">
              <a:buNone/>
            </a:pPr>
            <a:endParaRPr lang="da-DK" sz="5900" dirty="0"/>
          </a:p>
          <a:p>
            <a:pPr marL="457200" lvl="1" indent="0">
              <a:buNone/>
            </a:pPr>
            <a:r>
              <a:rPr lang="da-DK" sz="5900" dirty="0" smtClean="0"/>
              <a:t>Til sammenligning har Odsherred kommune 5.600 børn under 18 år</a:t>
            </a:r>
            <a:endParaRPr lang="da-DK" sz="3000" dirty="0" smtClean="0">
              <a:solidFill>
                <a:srgbClr val="00B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 </a:t>
            </a:r>
            <a:endParaRPr lang="da-DK" dirty="0"/>
          </a:p>
        </p:txBody>
      </p:sp>
      <p:pic>
        <p:nvPicPr>
          <p:cNvPr id="4" name="Pladsholder til indhold 3"/>
          <p:cNvPicPr>
            <a:picLocks noGrp="1" noChangeAspect="1"/>
          </p:cNvPicPr>
          <p:nvPr>
            <p:ph idx="1"/>
          </p:nvPr>
        </p:nvPicPr>
        <p:blipFill>
          <a:blip r:embed="rId2" cstate="print"/>
          <a:stretch>
            <a:fillRect/>
          </a:stretch>
        </p:blipFill>
        <p:spPr>
          <a:xfrm>
            <a:off x="0" y="0"/>
            <a:ext cx="12192000" cy="6858000"/>
          </a:xfrm>
          <a:prstGeom prst="rect">
            <a:avLst/>
          </a:prstGeom>
        </p:spPr>
      </p:pic>
      <p:sp>
        <p:nvSpPr>
          <p:cNvPr id="5" name="Tekstboks 4"/>
          <p:cNvSpPr txBox="1"/>
          <p:nvPr/>
        </p:nvSpPr>
        <p:spPr>
          <a:xfrm>
            <a:off x="720763" y="303315"/>
            <a:ext cx="8821270" cy="830997"/>
          </a:xfrm>
          <a:prstGeom prst="rect">
            <a:avLst/>
          </a:prstGeom>
          <a:noFill/>
        </p:spPr>
        <p:txBody>
          <a:bodyPr wrap="square" rtlCol="0">
            <a:spAutoFit/>
          </a:bodyPr>
          <a:lstStyle/>
          <a:p>
            <a:r>
              <a:rPr lang="da-DK" sz="4800" b="1" dirty="0" smtClean="0">
                <a:solidFill>
                  <a:schemeClr val="bg1"/>
                </a:solidFill>
              </a:rPr>
              <a:t>Dagplejens værdier.</a:t>
            </a:r>
            <a:endParaRPr lang="da-DK" sz="4800" b="1" dirty="0">
              <a:solidFill>
                <a:schemeClr val="bg1"/>
              </a:solidFill>
            </a:endParaRPr>
          </a:p>
        </p:txBody>
      </p:sp>
      <p:sp>
        <p:nvSpPr>
          <p:cNvPr id="6" name="Tekstboks 5"/>
          <p:cNvSpPr txBox="1"/>
          <p:nvPr/>
        </p:nvSpPr>
        <p:spPr>
          <a:xfrm>
            <a:off x="1334814" y="2522371"/>
            <a:ext cx="1656351" cy="646331"/>
          </a:xfrm>
          <a:prstGeom prst="rect">
            <a:avLst/>
          </a:prstGeom>
          <a:noFill/>
        </p:spPr>
        <p:txBody>
          <a:bodyPr wrap="square" rtlCol="0">
            <a:spAutoFit/>
          </a:bodyPr>
          <a:lstStyle/>
          <a:p>
            <a:r>
              <a:rPr lang="da-DK" sz="3600" dirty="0" smtClean="0">
                <a:solidFill>
                  <a:schemeClr val="bg1"/>
                </a:solidFill>
              </a:rPr>
              <a:t>Omsorg</a:t>
            </a:r>
            <a:endParaRPr lang="da-DK" sz="3600" dirty="0">
              <a:solidFill>
                <a:schemeClr val="bg1"/>
              </a:solidFill>
            </a:endParaRPr>
          </a:p>
        </p:txBody>
      </p:sp>
      <p:sp>
        <p:nvSpPr>
          <p:cNvPr id="7" name="Tekstboks 6"/>
          <p:cNvSpPr txBox="1"/>
          <p:nvPr/>
        </p:nvSpPr>
        <p:spPr>
          <a:xfrm>
            <a:off x="483476" y="3646978"/>
            <a:ext cx="2249214" cy="646331"/>
          </a:xfrm>
          <a:prstGeom prst="rect">
            <a:avLst/>
          </a:prstGeom>
          <a:noFill/>
        </p:spPr>
        <p:txBody>
          <a:bodyPr wrap="square" rtlCol="0">
            <a:spAutoFit/>
          </a:bodyPr>
          <a:lstStyle/>
          <a:p>
            <a:r>
              <a:rPr lang="da-DK" sz="3600" dirty="0" smtClean="0">
                <a:solidFill>
                  <a:schemeClr val="bg1"/>
                </a:solidFill>
              </a:rPr>
              <a:t>Tryghed</a:t>
            </a:r>
            <a:endParaRPr lang="da-DK" sz="3600" dirty="0">
              <a:solidFill>
                <a:schemeClr val="bg1"/>
              </a:solidFill>
            </a:endParaRPr>
          </a:p>
        </p:txBody>
      </p:sp>
      <p:sp>
        <p:nvSpPr>
          <p:cNvPr id="10" name="Tekstboks 9"/>
          <p:cNvSpPr txBox="1"/>
          <p:nvPr/>
        </p:nvSpPr>
        <p:spPr>
          <a:xfrm>
            <a:off x="935421" y="4834646"/>
            <a:ext cx="1498039" cy="646331"/>
          </a:xfrm>
          <a:prstGeom prst="rect">
            <a:avLst/>
          </a:prstGeom>
          <a:noFill/>
        </p:spPr>
        <p:txBody>
          <a:bodyPr wrap="square" rtlCol="0">
            <a:spAutoFit/>
          </a:bodyPr>
          <a:lstStyle/>
          <a:p>
            <a:r>
              <a:rPr lang="da-DK" sz="3600" dirty="0" smtClean="0">
                <a:solidFill>
                  <a:schemeClr val="bg1"/>
                </a:solidFill>
              </a:rPr>
              <a:t>Empati</a:t>
            </a:r>
            <a:endParaRPr lang="da-DK" sz="3600" dirty="0">
              <a:solidFill>
                <a:schemeClr val="bg1"/>
              </a:solidFill>
            </a:endParaRPr>
          </a:p>
        </p:txBody>
      </p:sp>
      <p:sp>
        <p:nvSpPr>
          <p:cNvPr id="12" name="Tekstboks 11"/>
          <p:cNvSpPr txBox="1"/>
          <p:nvPr/>
        </p:nvSpPr>
        <p:spPr>
          <a:xfrm>
            <a:off x="8671034" y="1492469"/>
            <a:ext cx="3195145" cy="646331"/>
          </a:xfrm>
          <a:prstGeom prst="rect">
            <a:avLst/>
          </a:prstGeom>
          <a:noFill/>
        </p:spPr>
        <p:txBody>
          <a:bodyPr wrap="square" rtlCol="0">
            <a:spAutoFit/>
          </a:bodyPr>
          <a:lstStyle/>
          <a:p>
            <a:r>
              <a:rPr lang="da-DK" sz="3600" dirty="0" smtClean="0">
                <a:solidFill>
                  <a:schemeClr val="bg1"/>
                </a:solidFill>
              </a:rPr>
              <a:t>Overskuelighed</a:t>
            </a:r>
            <a:endParaRPr lang="da-DK" sz="3600" dirty="0">
              <a:solidFill>
                <a:schemeClr val="bg1"/>
              </a:solidFill>
            </a:endParaRPr>
          </a:p>
        </p:txBody>
      </p:sp>
      <p:sp>
        <p:nvSpPr>
          <p:cNvPr id="13" name="Tekstboks 12"/>
          <p:cNvSpPr txBox="1"/>
          <p:nvPr/>
        </p:nvSpPr>
        <p:spPr>
          <a:xfrm>
            <a:off x="8412480" y="5680038"/>
            <a:ext cx="2840019" cy="646331"/>
          </a:xfrm>
          <a:prstGeom prst="rect">
            <a:avLst/>
          </a:prstGeom>
          <a:noFill/>
        </p:spPr>
        <p:txBody>
          <a:bodyPr wrap="square" rtlCol="0">
            <a:spAutoFit/>
          </a:bodyPr>
          <a:lstStyle/>
          <a:p>
            <a:r>
              <a:rPr lang="da-DK" sz="3600" dirty="0" smtClean="0">
                <a:solidFill>
                  <a:schemeClr val="bg1"/>
                </a:solidFill>
              </a:rPr>
              <a:t>Læringsmiljø</a:t>
            </a:r>
            <a:endParaRPr lang="da-DK" sz="3600" dirty="0">
              <a:solidFill>
                <a:schemeClr val="bg1"/>
              </a:solidFill>
            </a:endParaRPr>
          </a:p>
        </p:txBody>
      </p:sp>
      <p:sp>
        <p:nvSpPr>
          <p:cNvPr id="15" name="Tekstboks 14"/>
          <p:cNvSpPr txBox="1"/>
          <p:nvPr/>
        </p:nvSpPr>
        <p:spPr>
          <a:xfrm>
            <a:off x="9144000" y="4636546"/>
            <a:ext cx="3550133" cy="646331"/>
          </a:xfrm>
          <a:prstGeom prst="rect">
            <a:avLst/>
          </a:prstGeom>
          <a:noFill/>
        </p:spPr>
        <p:txBody>
          <a:bodyPr wrap="square" rtlCol="0">
            <a:spAutoFit/>
          </a:bodyPr>
          <a:lstStyle/>
          <a:p>
            <a:r>
              <a:rPr lang="da-DK" sz="3600" dirty="0" smtClean="0">
                <a:solidFill>
                  <a:schemeClr val="bg1"/>
                </a:solidFill>
              </a:rPr>
              <a:t>Rummelighed</a:t>
            </a:r>
            <a:endParaRPr lang="da-DK" sz="3600" dirty="0">
              <a:solidFill>
                <a:schemeClr val="bg1"/>
              </a:solidFill>
            </a:endParaRPr>
          </a:p>
        </p:txBody>
      </p:sp>
    </p:spTree>
    <p:extLst>
      <p:ext uri="{BB962C8B-B14F-4D97-AF65-F5344CB8AC3E}">
        <p14:creationId xmlns:p14="http://schemas.microsoft.com/office/powerpoint/2010/main" val="3406243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pic>
        <p:nvPicPr>
          <p:cNvPr id="21506" name="Picture 2" descr="http://media.avisen.dk/billeder/konflikter_5622629_37.ashx"/>
          <p:cNvPicPr>
            <a:picLocks noChangeAspect="1" noChangeArrowheads="1"/>
          </p:cNvPicPr>
          <p:nvPr/>
        </p:nvPicPr>
        <p:blipFill>
          <a:blip r:embed="rId2" cstate="print"/>
          <a:srcRect/>
          <a:stretch>
            <a:fillRect/>
          </a:stretch>
        </p:blipFill>
        <p:spPr bwMode="auto">
          <a:xfrm>
            <a:off x="0" y="0"/>
            <a:ext cx="12425082" cy="6858000"/>
          </a:xfrm>
          <a:prstGeom prst="rect">
            <a:avLst/>
          </a:prstGeom>
          <a:noFill/>
        </p:spPr>
      </p:pic>
      <p:sp>
        <p:nvSpPr>
          <p:cNvPr id="5" name="Tekstboks 4"/>
          <p:cNvSpPr txBox="1"/>
          <p:nvPr/>
        </p:nvSpPr>
        <p:spPr>
          <a:xfrm>
            <a:off x="504373" y="515625"/>
            <a:ext cx="6295820" cy="1015663"/>
          </a:xfrm>
          <a:prstGeom prst="rect">
            <a:avLst/>
          </a:prstGeom>
          <a:noFill/>
        </p:spPr>
        <p:txBody>
          <a:bodyPr wrap="square" rtlCol="0">
            <a:spAutoFit/>
          </a:bodyPr>
          <a:lstStyle/>
          <a:p>
            <a:r>
              <a:rPr lang="da-DK" sz="6000" b="1" dirty="0" smtClean="0"/>
              <a:t>TRAUMATISEREDE</a:t>
            </a:r>
            <a:endParaRPr lang="da-DK" sz="6000" b="1" dirty="0"/>
          </a:p>
        </p:txBody>
      </p:sp>
      <p:sp>
        <p:nvSpPr>
          <p:cNvPr id="6" name="Tekstboks 5"/>
          <p:cNvSpPr txBox="1"/>
          <p:nvPr/>
        </p:nvSpPr>
        <p:spPr>
          <a:xfrm>
            <a:off x="8313683" y="1082566"/>
            <a:ext cx="3478923" cy="646331"/>
          </a:xfrm>
          <a:prstGeom prst="rect">
            <a:avLst/>
          </a:prstGeom>
          <a:noFill/>
        </p:spPr>
        <p:txBody>
          <a:bodyPr wrap="square" rtlCol="0">
            <a:spAutoFit/>
          </a:bodyPr>
          <a:lstStyle/>
          <a:p>
            <a:endParaRPr lang="da-DK" dirty="0" smtClean="0"/>
          </a:p>
          <a:p>
            <a:endParaRPr lang="da-DK" dirty="0"/>
          </a:p>
        </p:txBody>
      </p:sp>
      <p:sp>
        <p:nvSpPr>
          <p:cNvPr id="7" name="Tekstboks 6"/>
          <p:cNvSpPr txBox="1"/>
          <p:nvPr/>
        </p:nvSpPr>
        <p:spPr>
          <a:xfrm>
            <a:off x="8272631" y="2259105"/>
            <a:ext cx="10401508" cy="4431983"/>
          </a:xfrm>
          <a:prstGeom prst="rect">
            <a:avLst/>
          </a:prstGeom>
          <a:noFill/>
        </p:spPr>
        <p:txBody>
          <a:bodyPr wrap="square" rtlCol="0">
            <a:spAutoFit/>
          </a:bodyPr>
          <a:lstStyle/>
          <a:p>
            <a:pPr fontAlgn="base"/>
            <a:r>
              <a:rPr lang="da-DK" sz="2400" b="1" dirty="0" smtClean="0"/>
              <a:t>De små børns symptomer:</a:t>
            </a:r>
          </a:p>
          <a:p>
            <a:pPr fontAlgn="base">
              <a:buFont typeface="Arial" pitchFamily="34" charset="0"/>
              <a:buChar char="•"/>
            </a:pPr>
            <a:r>
              <a:rPr lang="da-DK" sz="2400" dirty="0" smtClean="0"/>
              <a:t>klynge sig til forældrene</a:t>
            </a:r>
          </a:p>
          <a:p>
            <a:pPr fontAlgn="base">
              <a:buFont typeface="Arial" pitchFamily="34" charset="0"/>
              <a:buChar char="•"/>
            </a:pPr>
            <a:r>
              <a:rPr lang="da-DK" sz="2400" dirty="0" smtClean="0"/>
              <a:t>have gentagende mareridt</a:t>
            </a:r>
          </a:p>
          <a:p>
            <a:pPr fontAlgn="base">
              <a:buFont typeface="Arial" pitchFamily="34" charset="0"/>
              <a:buChar char="•"/>
            </a:pPr>
            <a:r>
              <a:rPr lang="da-DK" sz="2400" dirty="0" smtClean="0"/>
              <a:t>have en afbrudt søvn</a:t>
            </a:r>
          </a:p>
          <a:p>
            <a:pPr fontAlgn="base">
              <a:buFont typeface="Arial" pitchFamily="34" charset="0"/>
              <a:buChar char="•"/>
            </a:pPr>
            <a:r>
              <a:rPr lang="da-DK" sz="2400" dirty="0" smtClean="0"/>
              <a:t>have let til gråd</a:t>
            </a:r>
          </a:p>
          <a:p>
            <a:pPr fontAlgn="base">
              <a:buFont typeface="Arial" pitchFamily="34" charset="0"/>
              <a:buChar char="•"/>
            </a:pPr>
            <a:r>
              <a:rPr lang="da-DK" sz="2400" dirty="0" smtClean="0"/>
              <a:t>let at blive ophidsede og vrede</a:t>
            </a:r>
          </a:p>
          <a:p>
            <a:pPr fontAlgn="base">
              <a:buFont typeface="Arial" pitchFamily="34" charset="0"/>
              <a:buChar char="•"/>
            </a:pPr>
            <a:r>
              <a:rPr lang="da-DK" sz="2400" dirty="0" smtClean="0"/>
              <a:t>være angste for mørke</a:t>
            </a:r>
          </a:p>
          <a:p>
            <a:pPr fontAlgn="base">
              <a:buFont typeface="Arial" pitchFamily="34" charset="0"/>
              <a:buChar char="•"/>
            </a:pPr>
            <a:r>
              <a:rPr lang="da-DK" sz="2400" dirty="0" smtClean="0"/>
              <a:t>være angste for at være alene</a:t>
            </a:r>
          </a:p>
          <a:p>
            <a:pPr fontAlgn="base">
              <a:buFont typeface="Arial" pitchFamily="34" charset="0"/>
              <a:buChar char="•"/>
            </a:pPr>
            <a:r>
              <a:rPr lang="da-DK" sz="2400" dirty="0" smtClean="0"/>
              <a:t>være angst for høje lyde</a:t>
            </a:r>
          </a:p>
          <a:p>
            <a:pPr fontAlgn="base">
              <a:buFont typeface="Arial" pitchFamily="34" charset="0"/>
              <a:buChar char="•"/>
            </a:pPr>
            <a:r>
              <a:rPr lang="da-DK" sz="2400" dirty="0" smtClean="0"/>
              <a:t>være urolige</a:t>
            </a:r>
          </a:p>
          <a:p>
            <a:pPr fontAlgn="base">
              <a:buFont typeface="Arial" pitchFamily="34" charset="0"/>
              <a:buChar char="•"/>
            </a:pPr>
            <a:r>
              <a:rPr lang="da-DK" sz="2400" dirty="0" smtClean="0"/>
              <a:t>være hyperaktive</a:t>
            </a:r>
          </a:p>
          <a:p>
            <a:endParaRPr lang="da-DK"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pic>
        <p:nvPicPr>
          <p:cNvPr id="18434" name="Picture 2" descr="http://a.bimg.dk/node-images/571/10/768x-u/10571701-europe-migrantsgreece.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0" name="Tekstboks 9"/>
          <p:cNvSpPr txBox="1"/>
          <p:nvPr/>
        </p:nvSpPr>
        <p:spPr>
          <a:xfrm>
            <a:off x="344244" y="216569"/>
            <a:ext cx="12005535" cy="2062103"/>
          </a:xfrm>
          <a:prstGeom prst="rect">
            <a:avLst/>
          </a:prstGeom>
          <a:noFill/>
        </p:spPr>
        <p:txBody>
          <a:bodyPr wrap="square" rtlCol="0">
            <a:spAutoFit/>
          </a:bodyPr>
          <a:lstStyle/>
          <a:p>
            <a:pPr fontAlgn="base"/>
            <a:r>
              <a:rPr lang="da-DK" sz="2800" b="1" dirty="0" smtClean="0">
                <a:solidFill>
                  <a:srgbClr val="FF0000"/>
                </a:solidFill>
              </a:rPr>
              <a:t>Ifølge UNICEF’s definition er følgende begivenheder yderst traumatiserende for et barn:</a:t>
            </a:r>
          </a:p>
          <a:p>
            <a:pPr fontAlgn="base"/>
            <a:endParaRPr lang="da-DK" sz="2400" b="1" dirty="0" smtClean="0">
              <a:solidFill>
                <a:schemeClr val="bg1"/>
              </a:solidFill>
            </a:endParaRPr>
          </a:p>
          <a:p>
            <a:pPr fontAlgn="base">
              <a:buFont typeface="Arial" pitchFamily="34" charset="0"/>
              <a:buChar char="•"/>
            </a:pPr>
            <a:endParaRPr lang="da-DK" sz="2400" b="1" dirty="0" smtClean="0">
              <a:solidFill>
                <a:schemeClr val="bg1"/>
              </a:solidFill>
            </a:endParaRPr>
          </a:p>
          <a:p>
            <a:pPr fontAlgn="base">
              <a:buFont typeface="Arial" pitchFamily="34" charset="0"/>
              <a:buChar char="•"/>
            </a:pPr>
            <a:endParaRPr lang="da-DK" sz="2400" dirty="0" smtClean="0">
              <a:solidFill>
                <a:schemeClr val="bg1"/>
              </a:solidFill>
            </a:endParaRPr>
          </a:p>
        </p:txBody>
      </p:sp>
      <p:sp>
        <p:nvSpPr>
          <p:cNvPr id="12" name="Tekstboks 11"/>
          <p:cNvSpPr txBox="1"/>
          <p:nvPr/>
        </p:nvSpPr>
        <p:spPr>
          <a:xfrm>
            <a:off x="290457" y="4905487"/>
            <a:ext cx="3238051" cy="1261884"/>
          </a:xfrm>
          <a:prstGeom prst="rect">
            <a:avLst/>
          </a:prstGeom>
          <a:noFill/>
        </p:spPr>
        <p:txBody>
          <a:bodyPr wrap="square" rtlCol="0">
            <a:spAutoFit/>
          </a:bodyPr>
          <a:lstStyle/>
          <a:p>
            <a:r>
              <a:rPr lang="da-DK" sz="2400" b="1" dirty="0" smtClean="0">
                <a:solidFill>
                  <a:schemeClr val="bg1"/>
                </a:solidFill>
              </a:rPr>
              <a:t>forældres eller nære slægtninges død</a:t>
            </a:r>
          </a:p>
          <a:p>
            <a:endParaRPr lang="da-DK" sz="2800" dirty="0"/>
          </a:p>
        </p:txBody>
      </p:sp>
      <p:sp>
        <p:nvSpPr>
          <p:cNvPr id="14" name="Tekstboks 13"/>
          <p:cNvSpPr txBox="1"/>
          <p:nvPr/>
        </p:nvSpPr>
        <p:spPr>
          <a:xfrm>
            <a:off x="1398495" y="3022898"/>
            <a:ext cx="3775934" cy="1477328"/>
          </a:xfrm>
          <a:prstGeom prst="rect">
            <a:avLst/>
          </a:prstGeom>
          <a:noFill/>
        </p:spPr>
        <p:txBody>
          <a:bodyPr wrap="square" rtlCol="0">
            <a:spAutoFit/>
          </a:bodyPr>
          <a:lstStyle/>
          <a:p>
            <a:r>
              <a:rPr lang="da-DK" sz="2400" b="1" dirty="0" smtClean="0">
                <a:solidFill>
                  <a:schemeClr val="bg1"/>
                </a:solidFill>
              </a:rPr>
              <a:t>at være udsat for eller </a:t>
            </a:r>
          </a:p>
          <a:p>
            <a:r>
              <a:rPr lang="da-DK" sz="2400" b="1" dirty="0" smtClean="0">
                <a:solidFill>
                  <a:schemeClr val="bg1"/>
                </a:solidFill>
              </a:rPr>
              <a:t>at overvære kamphandlinger</a:t>
            </a:r>
          </a:p>
          <a:p>
            <a:endParaRPr lang="da-DK" dirty="0"/>
          </a:p>
        </p:txBody>
      </p:sp>
      <p:sp>
        <p:nvSpPr>
          <p:cNvPr id="15" name="Tekstboks 14"/>
          <p:cNvSpPr txBox="1"/>
          <p:nvPr/>
        </p:nvSpPr>
        <p:spPr>
          <a:xfrm>
            <a:off x="8756725" y="5314279"/>
            <a:ext cx="2710928" cy="1200329"/>
          </a:xfrm>
          <a:prstGeom prst="rect">
            <a:avLst/>
          </a:prstGeom>
          <a:noFill/>
        </p:spPr>
        <p:txBody>
          <a:bodyPr wrap="square" rtlCol="0">
            <a:spAutoFit/>
          </a:bodyPr>
          <a:lstStyle/>
          <a:p>
            <a:r>
              <a:rPr lang="da-DK" sz="2400" b="1" dirty="0" smtClean="0">
                <a:solidFill>
                  <a:schemeClr val="bg1"/>
                </a:solidFill>
              </a:rPr>
              <a:t>at være udsat for eller at overvære kamphandlinger</a:t>
            </a:r>
            <a:endParaRPr lang="da-DK" sz="2400" dirty="0"/>
          </a:p>
        </p:txBody>
      </p:sp>
      <p:sp>
        <p:nvSpPr>
          <p:cNvPr id="16" name="Tekstboks 15"/>
          <p:cNvSpPr txBox="1"/>
          <p:nvPr/>
        </p:nvSpPr>
        <p:spPr>
          <a:xfrm>
            <a:off x="1516828" y="6119336"/>
            <a:ext cx="6438366" cy="738664"/>
          </a:xfrm>
          <a:prstGeom prst="rect">
            <a:avLst/>
          </a:prstGeom>
          <a:noFill/>
        </p:spPr>
        <p:txBody>
          <a:bodyPr wrap="none" rtlCol="0">
            <a:spAutoFit/>
          </a:bodyPr>
          <a:lstStyle/>
          <a:p>
            <a:r>
              <a:rPr lang="da-DK" sz="2400" b="1" dirty="0" smtClean="0">
                <a:solidFill>
                  <a:schemeClr val="bg1"/>
                </a:solidFill>
              </a:rPr>
              <a:t>at måtte leve adskilt fra dets familie i længere tid</a:t>
            </a:r>
          </a:p>
          <a:p>
            <a:endParaRPr lang="da-DK" dirty="0"/>
          </a:p>
        </p:txBody>
      </p:sp>
      <p:sp>
        <p:nvSpPr>
          <p:cNvPr id="17" name="Rektangel 16"/>
          <p:cNvSpPr/>
          <p:nvPr/>
        </p:nvSpPr>
        <p:spPr>
          <a:xfrm>
            <a:off x="7928385" y="1595081"/>
            <a:ext cx="2474259" cy="461665"/>
          </a:xfrm>
          <a:prstGeom prst="rect">
            <a:avLst/>
          </a:prstGeom>
        </p:spPr>
        <p:txBody>
          <a:bodyPr wrap="square">
            <a:spAutoFit/>
          </a:bodyPr>
          <a:lstStyle/>
          <a:p>
            <a:pPr fontAlgn="base">
              <a:buFont typeface="Arial" pitchFamily="34" charset="0"/>
              <a:buChar char="•"/>
            </a:pPr>
            <a:r>
              <a:rPr lang="da-DK" sz="2400" b="1" dirty="0" smtClean="0">
                <a:solidFill>
                  <a:schemeClr val="bg1"/>
                </a:solidFill>
              </a:rPr>
              <a:t>at måtte flygte</a:t>
            </a:r>
          </a:p>
        </p:txBody>
      </p:sp>
      <p:sp>
        <p:nvSpPr>
          <p:cNvPr id="18" name="Tekstboks 17"/>
          <p:cNvSpPr txBox="1"/>
          <p:nvPr/>
        </p:nvSpPr>
        <p:spPr>
          <a:xfrm>
            <a:off x="7110806" y="3092116"/>
            <a:ext cx="5776856" cy="1107996"/>
          </a:xfrm>
          <a:prstGeom prst="rect">
            <a:avLst/>
          </a:prstGeom>
          <a:noFill/>
        </p:spPr>
        <p:txBody>
          <a:bodyPr wrap="square" rtlCol="0">
            <a:spAutoFit/>
          </a:bodyPr>
          <a:lstStyle/>
          <a:p>
            <a:r>
              <a:rPr lang="da-DK" sz="2400" b="1" dirty="0" smtClean="0">
                <a:solidFill>
                  <a:schemeClr val="bg1"/>
                </a:solidFill>
              </a:rPr>
              <a:t>at have oplevet fattigdom</a:t>
            </a:r>
          </a:p>
          <a:p>
            <a:r>
              <a:rPr lang="da-DK" sz="2400" b="1" dirty="0" smtClean="0">
                <a:solidFill>
                  <a:schemeClr val="bg1"/>
                </a:solidFill>
              </a:rPr>
              <a:t> og nød på grund af krig</a:t>
            </a:r>
          </a:p>
          <a:p>
            <a:endParaRPr lang="da-DK"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pic>
        <p:nvPicPr>
          <p:cNvPr id="16386" name="Picture 2" descr="http://www.bt.dk/sites/default/files-dk/node-images/824/9/9824427-.jpg"/>
          <p:cNvPicPr>
            <a:picLocks noChangeAspect="1" noChangeArrowheads="1"/>
          </p:cNvPicPr>
          <p:nvPr/>
        </p:nvPicPr>
        <p:blipFill>
          <a:blip r:embed="rId2" cstate="print"/>
          <a:srcRect/>
          <a:stretch>
            <a:fillRect/>
          </a:stretch>
        </p:blipFill>
        <p:spPr bwMode="auto">
          <a:xfrm>
            <a:off x="0" y="-856073"/>
            <a:ext cx="12745607" cy="8134351"/>
          </a:xfrm>
          <a:prstGeom prst="rect">
            <a:avLst/>
          </a:prstGeom>
          <a:noFill/>
        </p:spPr>
      </p:pic>
      <p:sp>
        <p:nvSpPr>
          <p:cNvPr id="5" name="Tekstboks 4"/>
          <p:cNvSpPr txBox="1"/>
          <p:nvPr/>
        </p:nvSpPr>
        <p:spPr>
          <a:xfrm>
            <a:off x="6185647" y="301214"/>
            <a:ext cx="5411097" cy="1015663"/>
          </a:xfrm>
          <a:prstGeom prst="rect">
            <a:avLst/>
          </a:prstGeom>
          <a:noFill/>
        </p:spPr>
        <p:txBody>
          <a:bodyPr wrap="square" rtlCol="0">
            <a:spAutoFit/>
          </a:bodyPr>
          <a:lstStyle/>
          <a:p>
            <a:r>
              <a:rPr lang="da-DK" sz="6000" b="1" dirty="0" smtClean="0"/>
              <a:t>STROF</a:t>
            </a:r>
            <a:r>
              <a:rPr lang="da-DK" sz="4400" b="1" dirty="0" smtClean="0"/>
              <a:t> - </a:t>
            </a:r>
            <a:r>
              <a:rPr lang="da-DK" sz="4800" b="1" dirty="0" smtClean="0"/>
              <a:t>modellen</a:t>
            </a:r>
            <a:endParaRPr lang="da-DK" sz="4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6000" b="1" dirty="0" smtClean="0">
                <a:solidFill>
                  <a:srgbClr val="FF0000"/>
                </a:solidFill>
              </a:rPr>
              <a:t>STROF</a:t>
            </a:r>
            <a:r>
              <a:rPr lang="da-DK" sz="6000" b="1" dirty="0" smtClean="0"/>
              <a:t>-MODELLEN </a:t>
            </a:r>
            <a:r>
              <a:rPr lang="da-DK" b="1" dirty="0" smtClean="0"/>
              <a:t>Lars Gustafsson</a:t>
            </a:r>
            <a:endParaRPr lang="da-DK" b="1" dirty="0"/>
          </a:p>
        </p:txBody>
      </p:sp>
      <p:sp>
        <p:nvSpPr>
          <p:cNvPr id="3" name="Pladsholder til indhold 2"/>
          <p:cNvSpPr>
            <a:spLocks noGrp="1"/>
          </p:cNvSpPr>
          <p:nvPr>
            <p:ph idx="1"/>
          </p:nvPr>
        </p:nvSpPr>
        <p:spPr>
          <a:xfrm>
            <a:off x="845127" y="1513490"/>
            <a:ext cx="10515600" cy="4866289"/>
          </a:xfrm>
        </p:spPr>
        <p:txBody>
          <a:bodyPr>
            <a:normAutofit/>
          </a:bodyPr>
          <a:lstStyle/>
          <a:p>
            <a:r>
              <a:rPr lang="da-DK" sz="6000" dirty="0" smtClean="0">
                <a:solidFill>
                  <a:srgbClr val="FF0000"/>
                </a:solidFill>
              </a:rPr>
              <a:t>S</a:t>
            </a:r>
            <a:r>
              <a:rPr lang="da-DK" sz="6000" dirty="0" smtClean="0"/>
              <a:t>truktur </a:t>
            </a:r>
          </a:p>
          <a:p>
            <a:r>
              <a:rPr lang="da-DK" sz="6000" dirty="0" smtClean="0">
                <a:solidFill>
                  <a:srgbClr val="FF0000"/>
                </a:solidFill>
              </a:rPr>
              <a:t>T</a:t>
            </a:r>
            <a:r>
              <a:rPr lang="da-DK" sz="6000" dirty="0" smtClean="0"/>
              <a:t>ale og tid</a:t>
            </a:r>
          </a:p>
          <a:p>
            <a:r>
              <a:rPr lang="da-DK" sz="6000" dirty="0" smtClean="0">
                <a:solidFill>
                  <a:srgbClr val="FF0000"/>
                </a:solidFill>
              </a:rPr>
              <a:t>R</a:t>
            </a:r>
            <a:r>
              <a:rPr lang="da-DK" sz="6000" dirty="0" smtClean="0"/>
              <a:t>itualer</a:t>
            </a:r>
          </a:p>
          <a:p>
            <a:r>
              <a:rPr lang="da-DK" sz="6000" dirty="0" smtClean="0">
                <a:solidFill>
                  <a:srgbClr val="FF0000"/>
                </a:solidFill>
              </a:rPr>
              <a:t>O</a:t>
            </a:r>
            <a:r>
              <a:rPr lang="da-DK" sz="6000" dirty="0" smtClean="0"/>
              <a:t>rganiseret leg</a:t>
            </a:r>
          </a:p>
          <a:p>
            <a:r>
              <a:rPr lang="da-DK" sz="6000" dirty="0" smtClean="0">
                <a:solidFill>
                  <a:srgbClr val="FF0000"/>
                </a:solidFill>
              </a:rPr>
              <a:t>F</a:t>
            </a:r>
            <a:r>
              <a:rPr lang="da-DK" sz="6000" dirty="0" smtClean="0"/>
              <a:t>orældresamarbejde</a:t>
            </a:r>
            <a:endParaRPr lang="da-DK" sz="6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smtClean="0"/>
              <a:t>FLERKULTURELLE NETVÆRK 2014</a:t>
            </a:r>
            <a:r>
              <a:rPr lang="da-DK" dirty="0" smtClean="0"/>
              <a:t/>
            </a:r>
            <a:br>
              <a:rPr lang="da-DK" dirty="0" smtClean="0"/>
            </a:br>
            <a:r>
              <a:rPr lang="da-DK" dirty="0" smtClean="0">
                <a:solidFill>
                  <a:srgbClr val="00B050"/>
                </a:solidFill>
              </a:rPr>
              <a:t>Erfaringsudveksling </a:t>
            </a:r>
            <a:r>
              <a:rPr lang="da-DK" dirty="0" smtClean="0"/>
              <a:t>– </a:t>
            </a:r>
            <a:r>
              <a:rPr lang="da-DK" dirty="0" smtClean="0">
                <a:solidFill>
                  <a:srgbClr val="FF0000"/>
                </a:solidFill>
              </a:rPr>
              <a:t>refleksion</a:t>
            </a:r>
            <a:r>
              <a:rPr lang="da-DK" dirty="0" smtClean="0">
                <a:solidFill>
                  <a:schemeClr val="accent2"/>
                </a:solidFill>
              </a:rPr>
              <a:t> </a:t>
            </a:r>
            <a:r>
              <a:rPr lang="da-DK" dirty="0" smtClean="0"/>
              <a:t>- </a:t>
            </a:r>
            <a:r>
              <a:rPr lang="da-DK" dirty="0" smtClean="0">
                <a:solidFill>
                  <a:srgbClr val="0070C0"/>
                </a:solidFill>
              </a:rPr>
              <a:t>viden</a:t>
            </a:r>
            <a:r>
              <a:rPr lang="da-DK" dirty="0" smtClean="0"/>
              <a:t> - </a:t>
            </a:r>
            <a:r>
              <a:rPr lang="da-DK" dirty="0" smtClean="0">
                <a:solidFill>
                  <a:srgbClr val="7030A0"/>
                </a:solidFill>
              </a:rPr>
              <a:t>ny læring</a:t>
            </a:r>
            <a:endParaRPr lang="da-DK" dirty="0">
              <a:solidFill>
                <a:srgbClr val="7030A0"/>
              </a:solidFill>
            </a:endParaRPr>
          </a:p>
        </p:txBody>
      </p:sp>
      <p:sp>
        <p:nvSpPr>
          <p:cNvPr id="3" name="Pladsholder til indhold 2"/>
          <p:cNvSpPr>
            <a:spLocks noGrp="1"/>
          </p:cNvSpPr>
          <p:nvPr>
            <p:ph idx="1"/>
          </p:nvPr>
        </p:nvSpPr>
        <p:spPr/>
        <p:txBody>
          <a:bodyPr>
            <a:normAutofit fontScale="77500" lnSpcReduction="20000"/>
          </a:bodyPr>
          <a:lstStyle/>
          <a:p>
            <a:r>
              <a:rPr lang="da-DK" dirty="0" smtClean="0"/>
              <a:t>AD HOC UDVALG</a:t>
            </a:r>
          </a:p>
          <a:p>
            <a:r>
              <a:rPr lang="da-DK" dirty="0" smtClean="0"/>
              <a:t>17 Dagplejere</a:t>
            </a:r>
          </a:p>
          <a:p>
            <a:r>
              <a:rPr lang="da-DK" dirty="0" smtClean="0"/>
              <a:t>8 Børn med flygtningestatus</a:t>
            </a:r>
          </a:p>
          <a:p>
            <a:r>
              <a:rPr lang="da-DK" dirty="0" smtClean="0"/>
              <a:t>2 pædagoger </a:t>
            </a:r>
          </a:p>
          <a:p>
            <a:r>
              <a:rPr lang="da-DK" dirty="0" smtClean="0"/>
              <a:t>3 netværksmøder.</a:t>
            </a:r>
          </a:p>
          <a:p>
            <a:r>
              <a:rPr lang="da-DK" dirty="0" smtClean="0"/>
              <a:t>Opnormering pædagog </a:t>
            </a:r>
          </a:p>
          <a:p>
            <a:r>
              <a:rPr lang="da-DK" dirty="0"/>
              <a:t>Besøg </a:t>
            </a:r>
            <a:r>
              <a:rPr lang="da-DK" dirty="0" smtClean="0"/>
              <a:t>asylcenter </a:t>
            </a:r>
            <a:r>
              <a:rPr lang="da-DK" dirty="0" err="1"/>
              <a:t>Avenstrup</a:t>
            </a:r>
            <a:endParaRPr lang="da-DK" dirty="0"/>
          </a:p>
          <a:p>
            <a:endParaRPr lang="da-DK" dirty="0" smtClean="0"/>
          </a:p>
          <a:p>
            <a:endParaRPr lang="da-DK" dirty="0" smtClean="0"/>
          </a:p>
          <a:p>
            <a:r>
              <a:rPr lang="da-DK" dirty="0" smtClean="0"/>
              <a:t>Økonomisk støtte</a:t>
            </a:r>
          </a:p>
          <a:p>
            <a:r>
              <a:rPr lang="da-DK" dirty="0" smtClean="0"/>
              <a:t>40.000 intern</a:t>
            </a:r>
          </a:p>
          <a:p>
            <a:r>
              <a:rPr lang="da-DK" dirty="0" smtClean="0"/>
              <a:t>70.000 statsmidler</a:t>
            </a:r>
          </a:p>
          <a:p>
            <a:pPr>
              <a:buNone/>
            </a:pPr>
            <a:endParaRPr lang="da-DK" dirty="0"/>
          </a:p>
        </p:txBody>
      </p:sp>
      <p:pic>
        <p:nvPicPr>
          <p:cNvPr id="4" name="Billede 3" descr="images.jpg"/>
          <p:cNvPicPr>
            <a:picLocks noChangeAspect="1"/>
          </p:cNvPicPr>
          <p:nvPr/>
        </p:nvPicPr>
        <p:blipFill>
          <a:blip r:embed="rId2" cstate="print"/>
          <a:stretch>
            <a:fillRect/>
          </a:stretch>
        </p:blipFill>
        <p:spPr>
          <a:xfrm>
            <a:off x="5580993" y="2528887"/>
            <a:ext cx="6043448" cy="397701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5127" y="365760"/>
            <a:ext cx="10515600" cy="753177"/>
          </a:xfrm>
        </p:spPr>
        <p:txBody>
          <a:bodyPr>
            <a:normAutofit fontScale="90000"/>
          </a:bodyPr>
          <a:lstStyle/>
          <a:p>
            <a:r>
              <a:rPr lang="da-DK" sz="6000" b="1" dirty="0" smtClean="0"/>
              <a:t>God modtagelse –tiltag </a:t>
            </a:r>
            <a:r>
              <a:rPr lang="da-DK" sz="6000" b="1" dirty="0" smtClean="0">
                <a:sym typeface="Wingdings" panose="05000000000000000000" pitchFamily="2" charset="2"/>
              </a:rPr>
              <a:t></a:t>
            </a:r>
            <a:endParaRPr lang="da-DK" sz="6000" b="1" dirty="0"/>
          </a:p>
        </p:txBody>
      </p:sp>
      <p:sp>
        <p:nvSpPr>
          <p:cNvPr id="3" name="Pladsholder til indhold 2"/>
          <p:cNvSpPr>
            <a:spLocks noGrp="1"/>
          </p:cNvSpPr>
          <p:nvPr>
            <p:ph idx="1"/>
          </p:nvPr>
        </p:nvSpPr>
        <p:spPr>
          <a:xfrm>
            <a:off x="845127" y="1058779"/>
            <a:ext cx="10515600" cy="5799221"/>
          </a:xfrm>
        </p:spPr>
        <p:txBody>
          <a:bodyPr>
            <a:normAutofit fontScale="92500" lnSpcReduction="10000"/>
          </a:bodyPr>
          <a:lstStyle/>
          <a:p>
            <a:endParaRPr lang="da-DK" sz="3400" dirty="0" smtClean="0">
              <a:solidFill>
                <a:srgbClr val="7030A0"/>
              </a:solidFill>
            </a:endParaRPr>
          </a:p>
          <a:p>
            <a:r>
              <a:rPr lang="da-DK" sz="3400" dirty="0" smtClean="0">
                <a:solidFill>
                  <a:srgbClr val="7030A0"/>
                </a:solidFill>
              </a:rPr>
              <a:t>Præsentationsmøde – opfølgningsmøde – tolk.</a:t>
            </a:r>
          </a:p>
          <a:p>
            <a:r>
              <a:rPr lang="da-DK" sz="3400" dirty="0" smtClean="0">
                <a:solidFill>
                  <a:srgbClr val="7030A0"/>
                </a:solidFill>
              </a:rPr>
              <a:t>Mildplads i 2 måneder.</a:t>
            </a:r>
          </a:p>
          <a:p>
            <a:r>
              <a:rPr lang="da-DK" sz="3400" dirty="0" smtClean="0">
                <a:solidFill>
                  <a:srgbClr val="7030A0"/>
                </a:solidFill>
              </a:rPr>
              <a:t>Kulturkuffert</a:t>
            </a:r>
          </a:p>
          <a:p>
            <a:r>
              <a:rPr lang="da-DK" sz="3400" dirty="0" smtClean="0">
                <a:solidFill>
                  <a:srgbClr val="7030A0"/>
                </a:solidFill>
              </a:rPr>
              <a:t>STROF – </a:t>
            </a:r>
            <a:r>
              <a:rPr lang="da-DK" sz="3400" dirty="0">
                <a:solidFill>
                  <a:srgbClr val="7030A0"/>
                </a:solidFill>
              </a:rPr>
              <a:t>modellen. </a:t>
            </a:r>
            <a:endParaRPr lang="da-DK" sz="3400" dirty="0" smtClean="0">
              <a:solidFill>
                <a:srgbClr val="7030A0"/>
              </a:solidFill>
            </a:endParaRPr>
          </a:p>
          <a:p>
            <a:r>
              <a:rPr lang="da-DK" sz="3400" dirty="0" smtClean="0">
                <a:solidFill>
                  <a:srgbClr val="7030A0"/>
                </a:solidFill>
              </a:rPr>
              <a:t>Velkomstfolder  </a:t>
            </a:r>
            <a:r>
              <a:rPr lang="da-DK" sz="3400" dirty="0">
                <a:solidFill>
                  <a:srgbClr val="7030A0"/>
                </a:solidFill>
              </a:rPr>
              <a:t>3 sprog.</a:t>
            </a:r>
          </a:p>
          <a:p>
            <a:r>
              <a:rPr lang="da-DK" sz="3400" dirty="0" smtClean="0">
                <a:solidFill>
                  <a:srgbClr val="0070C0"/>
                </a:solidFill>
              </a:rPr>
              <a:t> Flerkulturelle netværk.</a:t>
            </a:r>
          </a:p>
          <a:p>
            <a:r>
              <a:rPr lang="da-DK" sz="3400" dirty="0" smtClean="0">
                <a:solidFill>
                  <a:srgbClr val="0070C0"/>
                </a:solidFill>
              </a:rPr>
              <a:t>Ny viden</a:t>
            </a:r>
          </a:p>
          <a:p>
            <a:r>
              <a:rPr lang="da-DK" sz="3400" dirty="0" smtClean="0">
                <a:solidFill>
                  <a:srgbClr val="FF0000"/>
                </a:solidFill>
              </a:rPr>
              <a:t>Mødre/barselsgruppe.</a:t>
            </a:r>
          </a:p>
          <a:p>
            <a:r>
              <a:rPr lang="da-DK" sz="3400" dirty="0" smtClean="0">
                <a:solidFill>
                  <a:srgbClr val="FF0000"/>
                </a:solidFill>
              </a:rPr>
              <a:t>Integrationsjob i legestue.</a:t>
            </a:r>
          </a:p>
          <a:p>
            <a:r>
              <a:rPr lang="da-DK" sz="3400" dirty="0" smtClean="0">
                <a:solidFill>
                  <a:srgbClr val="FF0000"/>
                </a:solidFill>
              </a:rPr>
              <a:t>Frivilligt arbejde. Hverdagssprog.</a:t>
            </a:r>
          </a:p>
          <a:p>
            <a:endParaRPr lang="da-DK"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18EB052ED0EA54A8684702CCA371F44" ma:contentTypeVersion="10" ma:contentTypeDescription="Opret et nyt dokument." ma:contentTypeScope="" ma:versionID="d8f6066d4d1f866a8671f67f87961b73">
  <xsd:schema xmlns:xsd="http://www.w3.org/2001/XMLSchema" xmlns:xs="http://www.w3.org/2001/XMLSchema" xmlns:p="http://schemas.microsoft.com/office/2006/metadata/properties" xmlns:ns1="http://schemas.microsoft.com/sharepoint/v3" targetNamespace="http://schemas.microsoft.com/office/2006/metadata/properties" ma:root="true" ma:fieldsID="171510fd18429e269171c5596a7e3df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tartdato for planlægning" ma:description="Startdato for planlægning er en webstedskolonne, der blev oprettet vha. publiceringsfunktionen. Den bruges til at angive den dato og det klokkeslæt, hvor denne side først vil være synlig for besøgende på webstedet." ma:hidden="true" ma:internalName="PublishingStartDate" ma:readOnly="false">
      <xsd:simpleType>
        <xsd:restriction base="dms:Unknown"/>
      </xsd:simpleType>
    </xsd:element>
    <xsd:element name="PublishingExpirationDate" ma:index="5" nillable="true" ma:displayName="Slutdato for planlægning" ma:description="Slutdato for planlægning er en webstedskolonne, der blev oprettet vha. publiceringsfunktionen. Den bruges til at angive den dato og det klokkeslæt, hvor denne side ikke længere vil være synlig for besøgende på webstedet."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dhol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82A2294-F155-4B88-B104-94A661E2E2E6}"/>
</file>

<file path=customXml/itemProps2.xml><?xml version="1.0" encoding="utf-8"?>
<ds:datastoreItem xmlns:ds="http://schemas.openxmlformats.org/officeDocument/2006/customXml" ds:itemID="{A14FBA4C-57A5-45F8-95CF-F0B2D8D50CDA}"/>
</file>

<file path=customXml/itemProps3.xml><?xml version="1.0" encoding="utf-8"?>
<ds:datastoreItem xmlns:ds="http://schemas.openxmlformats.org/officeDocument/2006/customXml" ds:itemID="{37458FCE-5B0F-4A98-91BF-A83A2327ACED}"/>
</file>

<file path=docProps/app.xml><?xml version="1.0" encoding="utf-8"?>
<Properties xmlns="http://schemas.openxmlformats.org/officeDocument/2006/extended-properties" xmlns:vt="http://schemas.openxmlformats.org/officeDocument/2006/docPropsVTypes">
  <Template>TM02900769[[fn=Retro]]</Template>
  <TotalTime>2303</TotalTime>
  <Words>375</Words>
  <Application>Microsoft Office PowerPoint</Application>
  <PresentationFormat>Widescreen</PresentationFormat>
  <Paragraphs>93</Paragraphs>
  <Slides>11</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11</vt:i4>
      </vt:variant>
    </vt:vector>
  </HeadingPairs>
  <TitlesOfParts>
    <vt:vector size="17" baseType="lpstr">
      <vt:lpstr>Arial</vt:lpstr>
      <vt:lpstr>Calibri</vt:lpstr>
      <vt:lpstr>Calibri Light</vt:lpstr>
      <vt:lpstr>Wingdings</vt:lpstr>
      <vt:lpstr>Wingdings 2</vt:lpstr>
      <vt:lpstr>HDOfficeLightV0</vt:lpstr>
      <vt:lpstr>PowerPoint-præsentation</vt:lpstr>
      <vt:lpstr>Flygtningebørn i DK 2015</vt:lpstr>
      <vt:lpstr> </vt:lpstr>
      <vt:lpstr>PowerPoint-præsentation</vt:lpstr>
      <vt:lpstr>PowerPoint-præsentation</vt:lpstr>
      <vt:lpstr>PowerPoint-præsentation</vt:lpstr>
      <vt:lpstr>STROF-MODELLEN Lars Gustafsson</vt:lpstr>
      <vt:lpstr>FLERKULTURELLE NETVÆRK 2014 Erfaringsudveksling – refleksion - viden - ny læring</vt:lpstr>
      <vt:lpstr>God modtagelse –tiltag </vt:lpstr>
      <vt:lpstr>Ingen er anderledes, men vi er alle forskellige. </vt:lpstr>
      <vt:lpstr>Gode råd fra flygtningefamilier til de professionelle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Modtagelse af flygtningebørn.</dc:title>
  <dc:creator>claus christensen</dc:creator>
  <cp:lastModifiedBy>claus christensen</cp:lastModifiedBy>
  <cp:revision>75</cp:revision>
  <cp:lastPrinted>2015-11-23T18:36:30Z</cp:lastPrinted>
  <dcterms:created xsi:type="dcterms:W3CDTF">2015-11-21T16:15:44Z</dcterms:created>
  <dcterms:modified xsi:type="dcterms:W3CDTF">2015-11-23T21:35:09Z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0x010100C18EB052ED0EA54A8684702CCA371F44</vt:lpwstr>
  </property>
</Properties>
</file>